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C Compacta" charset="1" panose="00000000000000000000"/>
      <p:regular r:id="rId24"/>
    </p:embeddedFont>
    <p:embeddedFont>
      <p:font typeface="TT Mussels" charset="1" panose="02000506030000020004"/>
      <p:regular r:id="rId25"/>
    </p:embeddedFont>
    <p:embeddedFont>
      <p:font typeface="TT Mussels Bold" charset="1" panose="02000803030000020004"/>
      <p:regular r:id="rId26"/>
    </p:embeddedFont>
    <p:embeddedFont>
      <p:font typeface="TT Mussels Italics" charset="1" panose="0200050602000009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25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25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25.jpe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jpe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969332" cy="10287000"/>
          </a:xfrm>
          <a:custGeom>
            <a:avLst/>
            <a:gdLst/>
            <a:ahLst/>
            <a:cxnLst/>
            <a:rect r="r" b="b" t="t" l="l"/>
            <a:pathLst>
              <a:path h="10287000" w="12969332">
                <a:moveTo>
                  <a:pt x="0" y="0"/>
                </a:moveTo>
                <a:lnTo>
                  <a:pt x="12969332" y="0"/>
                </a:lnTo>
                <a:lnTo>
                  <a:pt x="129693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78" t="-354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9949" y="1366191"/>
            <a:ext cx="3705060" cy="1293457"/>
          </a:xfrm>
          <a:custGeom>
            <a:avLst/>
            <a:gdLst/>
            <a:ahLst/>
            <a:cxnLst/>
            <a:rect r="r" b="b" t="t" l="l"/>
            <a:pathLst>
              <a:path h="1293457" w="3705060">
                <a:moveTo>
                  <a:pt x="0" y="0"/>
                </a:moveTo>
                <a:lnTo>
                  <a:pt x="3705060" y="0"/>
                </a:lnTo>
                <a:lnTo>
                  <a:pt x="3705060" y="1293457"/>
                </a:lnTo>
                <a:lnTo>
                  <a:pt x="0" y="12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644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33878" y="8465078"/>
            <a:ext cx="2357202" cy="793222"/>
            <a:chOff x="0" y="0"/>
            <a:chExt cx="3142936" cy="1057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4720" t="-107276" r="-67190" b="-10727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8358" t="-8499" r="-143148" b="-103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664426" y="3334449"/>
            <a:ext cx="6496106" cy="313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95"/>
              </a:lnSpc>
            </a:pPr>
            <a:r>
              <a:rPr lang="en-US" sz="8799" spc="-184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UNLOCKING CONCLAVE’S PATH TO OSCAR GLORY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4660" y="6457251"/>
            <a:ext cx="617563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sz="2400" spc="24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DATA-DRIVEN MARKETING INSIGHTS FROM ROTTEN TOMATOES REVIEWS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24660" y="7327814"/>
            <a:ext cx="617563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9"/>
              </a:lnSpc>
            </a:pPr>
            <a:r>
              <a:rPr lang="en-US" b="true" sz="1599" spc="15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ELENA CONDERANA &amp; SERGIO CUENCA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65209"/>
            <a:ext cx="18423223" cy="13817418"/>
          </a:xfrm>
          <a:custGeom>
            <a:avLst/>
            <a:gdLst/>
            <a:ahLst/>
            <a:cxnLst/>
            <a:rect r="r" b="b" t="t" l="l"/>
            <a:pathLst>
              <a:path h="13817418" w="18423223">
                <a:moveTo>
                  <a:pt x="0" y="0"/>
                </a:moveTo>
                <a:lnTo>
                  <a:pt x="18423223" y="0"/>
                </a:lnTo>
                <a:lnTo>
                  <a:pt x="18423223" y="13817418"/>
                </a:lnTo>
                <a:lnTo>
                  <a:pt x="0" y="1381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2416" y="1263355"/>
            <a:ext cx="8271584" cy="7760291"/>
          </a:xfrm>
          <a:custGeom>
            <a:avLst/>
            <a:gdLst/>
            <a:ahLst/>
            <a:cxnLst/>
            <a:rect r="r" b="b" t="t" l="l"/>
            <a:pathLst>
              <a:path h="7760291" w="8271584">
                <a:moveTo>
                  <a:pt x="0" y="0"/>
                </a:moveTo>
                <a:lnTo>
                  <a:pt x="8271584" y="0"/>
                </a:lnTo>
                <a:lnTo>
                  <a:pt x="8271584" y="7760290"/>
                </a:lnTo>
                <a:lnTo>
                  <a:pt x="0" y="7760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4190" y="915353"/>
            <a:ext cx="9525110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GENRE MENTIONS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9485" y="2427922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WHAT ELEMENTS OF CONCLAVE STAND OUT?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7633" y="2935777"/>
            <a:ext cx="7671667" cy="606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 Thriller &amp; Drama Dominate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Both critics and audiences consistently r</a:t>
            </a: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eference these genres, making them the film’s core identity.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</a:t>
            </a: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he movie is best marketed as a tense, dramatic thriller rather than a general drama.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Audiences Also Lean Towards Mystery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Their emphasis on mystery suggests they value the narrative complexity in the story.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P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romotional material should lean into high-stakes moments, keeping the suspenseful tone at the forefront.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Trailer cuts focusing on key turning points can further amplify excitement.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Low Mentions of </a:t>
            </a: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Other Genres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Action, A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dventure, and Fantasy have little relevance.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Posters shouldn’t falsely portray the film as action-driven—it thrives in psychological and dramatic tension, not fast-paced spectacle.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37306"/>
            <a:ext cx="18288000" cy="3239947"/>
            <a:chOff x="0" y="0"/>
            <a:chExt cx="24384000" cy="43199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904" r="0" b="70136"/>
            <a:stretch>
              <a:fillRect/>
            </a:stretch>
          </p:blipFill>
          <p:spPr>
            <a:xfrm flipH="false" flipV="false">
              <a:off x="0" y="0"/>
              <a:ext cx="24384000" cy="431992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751153"/>
            <a:ext cx="18288000" cy="3239947"/>
            <a:chOff x="0" y="0"/>
            <a:chExt cx="4816593" cy="8533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53319"/>
            </a:xfrm>
            <a:custGeom>
              <a:avLst/>
              <a:gdLst/>
              <a:ahLst/>
              <a:cxnLst/>
              <a:rect r="r" b="b" t="t" l="l"/>
              <a:pathLst>
                <a:path h="853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3319"/>
                  </a:lnTo>
                  <a:lnTo>
                    <a:pt x="0" y="853319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91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83592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8904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80619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99697" y="5967075"/>
            <a:ext cx="1192501" cy="772145"/>
          </a:xfrm>
          <a:custGeom>
            <a:avLst/>
            <a:gdLst/>
            <a:ahLst/>
            <a:cxnLst/>
            <a:rect r="r" b="b" t="t" l="l"/>
            <a:pathLst>
              <a:path h="772145" w="1192501">
                <a:moveTo>
                  <a:pt x="0" y="0"/>
                </a:moveTo>
                <a:lnTo>
                  <a:pt x="1192501" y="0"/>
                </a:lnTo>
                <a:lnTo>
                  <a:pt x="1192501" y="772144"/>
                </a:lnTo>
                <a:lnTo>
                  <a:pt x="0" y="77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19095" y="5986785"/>
            <a:ext cx="767809" cy="792577"/>
          </a:xfrm>
          <a:custGeom>
            <a:avLst/>
            <a:gdLst/>
            <a:ahLst/>
            <a:cxnLst/>
            <a:rect r="r" b="b" t="t" l="l"/>
            <a:pathLst>
              <a:path h="792577" w="767809">
                <a:moveTo>
                  <a:pt x="0" y="0"/>
                </a:moveTo>
                <a:lnTo>
                  <a:pt x="767809" y="0"/>
                </a:lnTo>
                <a:lnTo>
                  <a:pt x="767809" y="792577"/>
                </a:lnTo>
                <a:lnTo>
                  <a:pt x="0" y="792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29779" y="6072705"/>
            <a:ext cx="719695" cy="620737"/>
          </a:xfrm>
          <a:custGeom>
            <a:avLst/>
            <a:gdLst/>
            <a:ahLst/>
            <a:cxnLst/>
            <a:rect r="r" b="b" t="t" l="l"/>
            <a:pathLst>
              <a:path h="620737" w="719695">
                <a:moveTo>
                  <a:pt x="0" y="0"/>
                </a:moveTo>
                <a:lnTo>
                  <a:pt x="719695" y="0"/>
                </a:lnTo>
                <a:lnTo>
                  <a:pt x="719695" y="620737"/>
                </a:lnTo>
                <a:lnTo>
                  <a:pt x="0" y="620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33418" y="6009883"/>
            <a:ext cx="746379" cy="746379"/>
          </a:xfrm>
          <a:custGeom>
            <a:avLst/>
            <a:gdLst/>
            <a:ahLst/>
            <a:cxnLst/>
            <a:rect r="r" b="b" t="t" l="l"/>
            <a:pathLst>
              <a:path h="746379" w="746379">
                <a:moveTo>
                  <a:pt x="0" y="0"/>
                </a:moveTo>
                <a:lnTo>
                  <a:pt x="746379" y="0"/>
                </a:lnTo>
                <a:lnTo>
                  <a:pt x="746379" y="746380"/>
                </a:lnTo>
                <a:lnTo>
                  <a:pt x="0" y="746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88174" y="6032562"/>
            <a:ext cx="502369" cy="706657"/>
          </a:xfrm>
          <a:custGeom>
            <a:avLst/>
            <a:gdLst/>
            <a:ahLst/>
            <a:cxnLst/>
            <a:rect r="r" b="b" t="t" l="l"/>
            <a:pathLst>
              <a:path h="706657" w="502369">
                <a:moveTo>
                  <a:pt x="0" y="0"/>
                </a:moveTo>
                <a:lnTo>
                  <a:pt x="502369" y="0"/>
                </a:lnTo>
                <a:lnTo>
                  <a:pt x="502369" y="706657"/>
                </a:lnTo>
                <a:lnTo>
                  <a:pt x="0" y="706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90525"/>
            <a:ext cx="16230600" cy="180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MAXIMIZING GENRE APPEAL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213632"/>
            <a:ext cx="162306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AMPLIFY THE THRILLER &amp; DRAMA APPEAL ON SOCIAL MEDIA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303" y="6983413"/>
            <a:ext cx="5303289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Visual Identity &amp; Branding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Instagram &amp; TikTok Posters: Dark, moody, shadow-heavy visuals with the appealing taglines that evokes mystery and tension.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YouTube &amp; Streaming Thumbnails: Red &amp; black color themes, intense character expressions to enhance mystery.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0925" y="6983413"/>
            <a:ext cx="5746150" cy="225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Content Strategy for Engagement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Short-form Video Clips: Share tense, cliffhanger-like moments on Instagram Reels &amp; TikTok, prompting users to watch the full movie.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Hashtag Campaigns: Use hashtags like to align with audience expectations and promote virality.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40515" y="6983413"/>
            <a:ext cx="5288814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Targeted Advertising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Sponsor content on True Crime &amp; Thriller Podcasts (e.g., Crime Junkie, The Ringer's Big Picture).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YouTube Ad Placement before videos analyzing thrillers, mystery films, and drama breakdowns.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3376" y="2873182"/>
            <a:ext cx="7955924" cy="4375758"/>
          </a:xfrm>
          <a:custGeom>
            <a:avLst/>
            <a:gdLst/>
            <a:ahLst/>
            <a:cxnLst/>
            <a:rect r="r" b="b" t="t" l="l"/>
            <a:pathLst>
              <a:path h="4375758" w="7955924">
                <a:moveTo>
                  <a:pt x="0" y="0"/>
                </a:moveTo>
                <a:lnTo>
                  <a:pt x="7955924" y="0"/>
                </a:lnTo>
                <a:lnTo>
                  <a:pt x="7955924" y="4375759"/>
                </a:lnTo>
                <a:lnTo>
                  <a:pt x="0" y="437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892585"/>
            <a:ext cx="8115300" cy="4443127"/>
          </a:xfrm>
          <a:custGeom>
            <a:avLst/>
            <a:gdLst/>
            <a:ahLst/>
            <a:cxnLst/>
            <a:rect r="r" b="b" t="t" l="l"/>
            <a:pathLst>
              <a:path h="4443127" w="8115300">
                <a:moveTo>
                  <a:pt x="0" y="0"/>
                </a:moveTo>
                <a:lnTo>
                  <a:pt x="8115300" y="0"/>
                </a:lnTo>
                <a:lnTo>
                  <a:pt x="8115300" y="4443127"/>
                </a:lnTo>
                <a:lnTo>
                  <a:pt x="0" y="4443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5352"/>
            <a:ext cx="13709333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SCORE EVOLUTION &amp;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14936"/>
            <a:ext cx="1357571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THE STORY OF CONCLAVE’S RECEPTION &amp; WHO RATES CONCLAVE HIGHER?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26187"/>
            <a:ext cx="16230600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Scor</a:t>
            </a: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 Evolution Over Time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Audience ratings remain high, indicating strong word-of-mouth appeal.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There are spikes in enthusiasm, suggesting key moments when the film gained traction in discussions.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Score fluctuations highlight the importance of timing promotions strategically.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60"/>
              </a:lnSpc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Audience vs Critics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Audience scores are more enthusiastic, with most ratings at 4 or 5 stars, showing stronger emotional engagement.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C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ritics are more reserved, often rating the film 3 or 4 stars, focusing on technical aspects like pacing, screenplay, and direction.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592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28904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80619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737306"/>
            <a:ext cx="18288000" cy="3239947"/>
            <a:chOff x="0" y="0"/>
            <a:chExt cx="24384000" cy="431992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7904" r="0" b="70136"/>
            <a:stretch>
              <a:fillRect/>
            </a:stretch>
          </p:blipFill>
          <p:spPr>
            <a:xfrm flipH="false" flipV="false">
              <a:off x="0" y="0"/>
              <a:ext cx="24384000" cy="431992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0" y="1751153"/>
            <a:ext cx="18288000" cy="3239947"/>
            <a:chOff x="0" y="0"/>
            <a:chExt cx="4816593" cy="8533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53319"/>
            </a:xfrm>
            <a:custGeom>
              <a:avLst/>
              <a:gdLst/>
              <a:ahLst/>
              <a:cxnLst/>
              <a:rect r="r" b="b" t="t" l="l"/>
              <a:pathLst>
                <a:path h="853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3319"/>
                  </a:lnTo>
                  <a:lnTo>
                    <a:pt x="0" y="853319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816593" cy="91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88856" y="6054434"/>
            <a:ext cx="775999" cy="774059"/>
          </a:xfrm>
          <a:custGeom>
            <a:avLst/>
            <a:gdLst/>
            <a:ahLst/>
            <a:cxnLst/>
            <a:rect r="r" b="b" t="t" l="l"/>
            <a:pathLst>
              <a:path h="774059" w="775999">
                <a:moveTo>
                  <a:pt x="0" y="0"/>
                </a:moveTo>
                <a:lnTo>
                  <a:pt x="775999" y="0"/>
                </a:lnTo>
                <a:lnTo>
                  <a:pt x="775999" y="774059"/>
                </a:lnTo>
                <a:lnTo>
                  <a:pt x="0" y="77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29586" y="6003818"/>
            <a:ext cx="787674" cy="749275"/>
          </a:xfrm>
          <a:custGeom>
            <a:avLst/>
            <a:gdLst/>
            <a:ahLst/>
            <a:cxnLst/>
            <a:rect r="r" b="b" t="t" l="l"/>
            <a:pathLst>
              <a:path h="749275" w="787674">
                <a:moveTo>
                  <a:pt x="0" y="0"/>
                </a:moveTo>
                <a:lnTo>
                  <a:pt x="787674" y="0"/>
                </a:lnTo>
                <a:lnTo>
                  <a:pt x="787674" y="749274"/>
                </a:lnTo>
                <a:lnTo>
                  <a:pt x="0" y="749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70595" y="6075966"/>
            <a:ext cx="628655" cy="730994"/>
          </a:xfrm>
          <a:custGeom>
            <a:avLst/>
            <a:gdLst/>
            <a:ahLst/>
            <a:cxnLst/>
            <a:rect r="r" b="b" t="t" l="l"/>
            <a:pathLst>
              <a:path h="730994" w="628655">
                <a:moveTo>
                  <a:pt x="0" y="0"/>
                </a:moveTo>
                <a:lnTo>
                  <a:pt x="628655" y="0"/>
                </a:lnTo>
                <a:lnTo>
                  <a:pt x="628655" y="730994"/>
                </a:lnTo>
                <a:lnTo>
                  <a:pt x="0" y="730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101" y="6983413"/>
            <a:ext cx="4893588" cy="225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Lean into User-Generated Content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Launch a TikTok &amp; Instagram campaign featuring fan reactions, reviews, and favorite scenes.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Feature testimonials like “</a:t>
            </a:r>
            <a:r>
              <a:rPr lang="en-US" sz="2100" i="true">
                <a:solidFill>
                  <a:srgbClr val="000000"/>
                </a:solidFill>
                <a:latin typeface="TT Mussels Italics"/>
                <a:ea typeface="TT Mussels Italics"/>
                <a:cs typeface="TT Mussels Italics"/>
                <a:sym typeface="TT Mussels Italics"/>
              </a:rPr>
              <a:t>Rated 5 stars by the majority of viewers!”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1474" y="6983413"/>
            <a:ext cx="6286210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Time-Sensitive Marketing Blitz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Identify high-score spikes and push TV &amp; online ads during these periods.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Collaborate with influencers &amp; film YouTubers for live reviews.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Launch a limited-time promotional screening event tied to audience hype.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54409" y="6983413"/>
            <a:ext cx="5155022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Engage Users with Dilemmas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“Who Do You Trust?” Campaign: Frame audience debates over the film’s key moral dilemmas (</a:t>
            </a:r>
            <a:r>
              <a:rPr lang="en-US" sz="2100" i="true" spc="21">
                <a:solidFill>
                  <a:srgbClr val="000000"/>
                </a:solidFill>
                <a:latin typeface="TT Mussels Italics"/>
                <a:ea typeface="TT Mussels Italics"/>
                <a:cs typeface="TT Mussels Italics"/>
                <a:sym typeface="TT Mussels Italics"/>
              </a:rPr>
              <a:t>What would you do if you had to choose the next Pope?</a:t>
            </a: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90525"/>
            <a:ext cx="16230600" cy="180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AMPLIFYING AUDIENCE HYPE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213632"/>
            <a:ext cx="162306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TURNING VIEWERS INTO MARKETERS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455614" y="5888531"/>
            <a:ext cx="864562" cy="864562"/>
          </a:xfrm>
          <a:custGeom>
            <a:avLst/>
            <a:gdLst/>
            <a:ahLst/>
            <a:cxnLst/>
            <a:rect r="r" b="b" t="t" l="l"/>
            <a:pathLst>
              <a:path h="864562" w="864562">
                <a:moveTo>
                  <a:pt x="0" y="0"/>
                </a:moveTo>
                <a:lnTo>
                  <a:pt x="864562" y="0"/>
                </a:lnTo>
                <a:lnTo>
                  <a:pt x="864562" y="864561"/>
                </a:lnTo>
                <a:lnTo>
                  <a:pt x="0" y="864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65209"/>
            <a:ext cx="18423223" cy="13817418"/>
          </a:xfrm>
          <a:custGeom>
            <a:avLst/>
            <a:gdLst/>
            <a:ahLst/>
            <a:cxnLst/>
            <a:rect r="r" b="b" t="t" l="l"/>
            <a:pathLst>
              <a:path h="13817418" w="18423223">
                <a:moveTo>
                  <a:pt x="0" y="0"/>
                </a:moveTo>
                <a:lnTo>
                  <a:pt x="18423223" y="0"/>
                </a:lnTo>
                <a:lnTo>
                  <a:pt x="18423223" y="13817418"/>
                </a:lnTo>
                <a:lnTo>
                  <a:pt x="0" y="1381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1977" y="1621291"/>
            <a:ext cx="9727842" cy="7684995"/>
          </a:xfrm>
          <a:custGeom>
            <a:avLst/>
            <a:gdLst/>
            <a:ahLst/>
            <a:cxnLst/>
            <a:rect r="r" b="b" t="t" l="l"/>
            <a:pathLst>
              <a:path h="7684995" w="9727842">
                <a:moveTo>
                  <a:pt x="0" y="0"/>
                </a:moveTo>
                <a:lnTo>
                  <a:pt x="9727842" y="0"/>
                </a:lnTo>
                <a:lnTo>
                  <a:pt x="9727842" y="7684995"/>
                </a:lnTo>
                <a:lnTo>
                  <a:pt x="0" y="768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4190" y="915353"/>
            <a:ext cx="9525110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PUBLICATION BIAS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9485" y="2427922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WHO SUPPORTS CONCLAVE THE MOST?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8727" y="3225413"/>
            <a:ext cx="6500573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Regional Divide in Critical Reception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UK media are significantly mo</a:t>
            </a: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 negative, with 5 of the 10 lowest sentiment scores coming from British publications.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O</a:t>
            </a:r>
            <a:r>
              <a:rPr lang="en-US" sz="2100" spc="21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nly 1 of the 10 most positive reviews originates f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rom a UK media outlet.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6 of the most positive reviews come from US-based critics, showing a more favorable outlook.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While the US has mixed reactions, 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there is a stronger positi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ve tendency compared to the UK.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Even within the most negative US reviews, the criticism appears more moderate, whereas UK outlets are noticeably harsher.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592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28904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80619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56117" y="6003818"/>
            <a:ext cx="929333" cy="749275"/>
          </a:xfrm>
          <a:custGeom>
            <a:avLst/>
            <a:gdLst/>
            <a:ahLst/>
            <a:cxnLst/>
            <a:rect r="r" b="b" t="t" l="l"/>
            <a:pathLst>
              <a:path h="749275" w="929333">
                <a:moveTo>
                  <a:pt x="0" y="0"/>
                </a:moveTo>
                <a:lnTo>
                  <a:pt x="929333" y="0"/>
                </a:lnTo>
                <a:lnTo>
                  <a:pt x="929333" y="749274"/>
                </a:lnTo>
                <a:lnTo>
                  <a:pt x="0" y="74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6559" y="6003818"/>
            <a:ext cx="883114" cy="732984"/>
          </a:xfrm>
          <a:custGeom>
            <a:avLst/>
            <a:gdLst/>
            <a:ahLst/>
            <a:cxnLst/>
            <a:rect r="r" b="b" t="t" l="l"/>
            <a:pathLst>
              <a:path h="732984" w="883114">
                <a:moveTo>
                  <a:pt x="0" y="0"/>
                </a:moveTo>
                <a:lnTo>
                  <a:pt x="883114" y="0"/>
                </a:lnTo>
                <a:lnTo>
                  <a:pt x="883114" y="732984"/>
                </a:lnTo>
                <a:lnTo>
                  <a:pt x="0" y="73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67195" y="6003818"/>
            <a:ext cx="474844" cy="476432"/>
          </a:xfrm>
          <a:custGeom>
            <a:avLst/>
            <a:gdLst/>
            <a:ahLst/>
            <a:cxnLst/>
            <a:rect r="r" b="b" t="t" l="l"/>
            <a:pathLst>
              <a:path h="476432" w="474844">
                <a:moveTo>
                  <a:pt x="0" y="0"/>
                </a:moveTo>
                <a:lnTo>
                  <a:pt x="474844" y="0"/>
                </a:lnTo>
                <a:lnTo>
                  <a:pt x="474844" y="476431"/>
                </a:lnTo>
                <a:lnTo>
                  <a:pt x="0" y="47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65725" y="6327692"/>
            <a:ext cx="907627" cy="409110"/>
          </a:xfrm>
          <a:custGeom>
            <a:avLst/>
            <a:gdLst/>
            <a:ahLst/>
            <a:cxnLst/>
            <a:rect r="r" b="b" t="t" l="l"/>
            <a:pathLst>
              <a:path h="409110" w="907627">
                <a:moveTo>
                  <a:pt x="0" y="0"/>
                </a:moveTo>
                <a:lnTo>
                  <a:pt x="907628" y="0"/>
                </a:lnTo>
                <a:lnTo>
                  <a:pt x="907628" y="409110"/>
                </a:lnTo>
                <a:lnTo>
                  <a:pt x="0" y="409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72139" y="5967122"/>
            <a:ext cx="549823" cy="549823"/>
          </a:xfrm>
          <a:custGeom>
            <a:avLst/>
            <a:gdLst/>
            <a:ahLst/>
            <a:cxnLst/>
            <a:rect r="r" b="b" t="t" l="l"/>
            <a:pathLst>
              <a:path h="549823" w="549823">
                <a:moveTo>
                  <a:pt x="0" y="0"/>
                </a:moveTo>
                <a:lnTo>
                  <a:pt x="549823" y="0"/>
                </a:lnTo>
                <a:lnTo>
                  <a:pt x="549823" y="549823"/>
                </a:lnTo>
                <a:lnTo>
                  <a:pt x="0" y="549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101" y="6983413"/>
            <a:ext cx="4893588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Strategic UK Press &amp; TV Coverage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Rebuilding UK perception with high-profile media: </a:t>
            </a: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Secure cast interviews in BBC One, The Guardian, and Empire Magazine.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Organize a London Film Premiere with exclusive Q&amp;A sessions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1474" y="6983413"/>
            <a:ext cx="6286210" cy="225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Increased Accessibility &amp; Partnerships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Early streaming deals with  Amazon Prime UK, Sky Cinema, or BBC iPlayer.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Host special UK screenings in major cities (London, Manchester, Edinburgh) with Q&amp;A panels featuring the cast and director.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4409" y="6983413"/>
            <a:ext cx="5155022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Targeted UK Ad Strategy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Adapt UK-focused ad campaigns that emphasize the  intrigue elements, aligning with the British genre preferences.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Address common criticisms raised by UK media in interviews and promotions to reshape public perception.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806907" y="6075966"/>
            <a:ext cx="786771" cy="751366"/>
          </a:xfrm>
          <a:custGeom>
            <a:avLst/>
            <a:gdLst/>
            <a:ahLst/>
            <a:cxnLst/>
            <a:rect r="r" b="b" t="t" l="l"/>
            <a:pathLst>
              <a:path h="751366" w="786771">
                <a:moveTo>
                  <a:pt x="0" y="0"/>
                </a:moveTo>
                <a:lnTo>
                  <a:pt x="786770" y="0"/>
                </a:lnTo>
                <a:lnTo>
                  <a:pt x="786770" y="751366"/>
                </a:lnTo>
                <a:lnTo>
                  <a:pt x="0" y="751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1737306"/>
            <a:ext cx="18288000" cy="3239947"/>
            <a:chOff x="0" y="0"/>
            <a:chExt cx="24384000" cy="4319929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2"/>
            <a:srcRect l="0" t="17904" r="0" b="70136"/>
            <a:stretch>
              <a:fillRect/>
            </a:stretch>
          </p:blipFill>
          <p:spPr>
            <a:xfrm flipH="false" flipV="false">
              <a:off x="0" y="0"/>
              <a:ext cx="24384000" cy="4319929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0" y="1751153"/>
            <a:ext cx="18288000" cy="3239947"/>
            <a:chOff x="0" y="0"/>
            <a:chExt cx="4816593" cy="8533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853319"/>
            </a:xfrm>
            <a:custGeom>
              <a:avLst/>
              <a:gdLst/>
              <a:ahLst/>
              <a:cxnLst/>
              <a:rect r="r" b="b" t="t" l="l"/>
              <a:pathLst>
                <a:path h="853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3319"/>
                  </a:lnTo>
                  <a:lnTo>
                    <a:pt x="0" y="853319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4816593" cy="91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2213632"/>
            <a:ext cx="162306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OVERCOMING REGIONAL SENTIMENT GAPS TO STRENGTHEN GLOBAL APPEAL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90525"/>
            <a:ext cx="16230600" cy="180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WINNING OVER THE UK MARKET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68363" y="6423025"/>
            <a:ext cx="1312271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200" spc="32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DATA-DRIVEN MARKETING INSIGHTS FROM ROTTEN TOMATOES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902075"/>
            <a:ext cx="18288000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0"/>
              </a:lnSpc>
            </a:pPr>
            <a:r>
              <a:rPr lang="en-US" sz="20000" spc="-420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4. CONCLUSIONS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65399" y="8465078"/>
            <a:ext cx="2357202" cy="793222"/>
            <a:chOff x="0" y="0"/>
            <a:chExt cx="3142936" cy="105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720" t="-107276" r="-67190" b="-10727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358" t="-8499" r="-143148" b="-10365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17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03267" y="0"/>
            <a:ext cx="8784733" cy="10287000"/>
            <a:chOff x="0" y="0"/>
            <a:chExt cx="1171297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0112" r="0" b="10112"/>
            <a:stretch>
              <a:fillRect/>
            </a:stretch>
          </p:blipFill>
          <p:spPr>
            <a:xfrm flipH="false" flipV="false">
              <a:off x="0" y="0"/>
              <a:ext cx="1171297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902366"/>
            <a:ext cx="8115300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5125"/>
            <a:ext cx="8115300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000000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Marketing Must Be Adaptive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Social proof &amp; audience trust drive virality (TikTok, Instagram, YouTube UGC).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Timing matters: Score spikes align with peak engagement moments, ideal for ad campaigns.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UK perception is a challenge: Needs targeted outreach, local screenings &amp; media push.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000000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Winning Strategy for Conclave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Capitalize on audience enthusiasm: Make viewers the promoters.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Strategic critic engagement: Elevate positive reviews, refine perception.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Maximize thriller &amp; drama appeal: Align branding with genre expectations.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Leverage cross-platform promotions: Social media + traditional media + influencer collabs.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Conclave has the potential for long-term success if it strategically leverages audience hype, refines critical perception, and maximizes its genre appeal across platforms.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668000"/>
            <a:chOff x="0" y="0"/>
            <a:chExt cx="24384000" cy="14224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707" r="0" b="26403"/>
            <a:stretch>
              <a:fillRect/>
            </a:stretch>
          </p:blipFill>
          <p:spPr>
            <a:xfrm flipH="false" flipV="false">
              <a:off x="0" y="0"/>
              <a:ext cx="24384000" cy="14224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571500" y="-381000"/>
            <a:ext cx="19431000" cy="4286250"/>
            <a:chOff x="0" y="0"/>
            <a:chExt cx="5117630" cy="1128889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117629" cy="1128889"/>
            </a:xfrm>
            <a:custGeom>
              <a:avLst/>
              <a:gdLst/>
              <a:ahLst/>
              <a:cxnLst/>
              <a:rect r="r" b="b" t="t" l="l"/>
              <a:pathLst>
                <a:path h="1128889" w="5117629">
                  <a:moveTo>
                    <a:pt x="0" y="0"/>
                  </a:moveTo>
                  <a:lnTo>
                    <a:pt x="5117629" y="0"/>
                  </a:lnTo>
                  <a:lnTo>
                    <a:pt x="5117629" y="1128889"/>
                  </a:lnTo>
                  <a:lnTo>
                    <a:pt x="0" y="1128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117630" cy="1186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65399" y="8465078"/>
            <a:ext cx="2357202" cy="793222"/>
            <a:chOff x="0" y="0"/>
            <a:chExt cx="3142936" cy="10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720" t="-107276" r="-67190" b="-10727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358" t="-8499" r="-143148" b="-1036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41541" y="514350"/>
            <a:ext cx="13604917" cy="240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643"/>
              </a:lnSpc>
              <a:spcBef>
                <a:spcPct val="0"/>
              </a:spcBef>
            </a:pPr>
            <a:r>
              <a:rPr lang="en-US" sz="19178" spc="-402" strike="noStrike" u="none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THANK YOU!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6181" y="2900433"/>
            <a:ext cx="617563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9"/>
              </a:lnSpc>
            </a:pPr>
            <a:r>
              <a:rPr lang="en-US" b="true" sz="1599" spc="15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ELENA CONDERANA &amp; SERGIO CUENCA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8883" y="1302513"/>
            <a:ext cx="2674524" cy="1746556"/>
            <a:chOff x="0" y="0"/>
            <a:chExt cx="3566032" cy="23287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091" t="25533" r="61791" b="61675"/>
            <a:stretch>
              <a:fillRect/>
            </a:stretch>
          </p:blipFill>
          <p:spPr>
            <a:xfrm flipH="false" flipV="false">
              <a:off x="0" y="0"/>
              <a:ext cx="3566032" cy="232874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128883" y="3280986"/>
            <a:ext cx="2674524" cy="1746556"/>
            <a:chOff x="0" y="0"/>
            <a:chExt cx="3566032" cy="232874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0332" t="28745" r="46923" b="60114"/>
            <a:stretch>
              <a:fillRect/>
            </a:stretch>
          </p:blipFill>
          <p:spPr>
            <a:xfrm flipH="false" flipV="false">
              <a:off x="0" y="0"/>
              <a:ext cx="3566032" cy="232874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128883" y="5259458"/>
            <a:ext cx="2674524" cy="1746556"/>
            <a:chOff x="0" y="0"/>
            <a:chExt cx="3566032" cy="23287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0854" t="21799" r="25897" b="61916"/>
            <a:stretch>
              <a:fillRect/>
            </a:stretch>
          </p:blipFill>
          <p:spPr>
            <a:xfrm flipH="false" flipV="false">
              <a:off x="0" y="0"/>
              <a:ext cx="3566032" cy="232874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128883" y="7237931"/>
            <a:ext cx="2674524" cy="1746556"/>
            <a:chOff x="0" y="0"/>
            <a:chExt cx="3566032" cy="232874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62464" t="24199" r="10800" b="62706"/>
            <a:stretch>
              <a:fillRect/>
            </a:stretch>
          </p:blipFill>
          <p:spPr>
            <a:xfrm flipH="false" flipV="false">
              <a:off x="0" y="0"/>
              <a:ext cx="3566032" cy="232874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-533400" y="-514350"/>
            <a:ext cx="3419475" cy="11201400"/>
            <a:chOff x="0" y="0"/>
            <a:chExt cx="900602" cy="2950163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00602" cy="2950163"/>
            </a:xfrm>
            <a:custGeom>
              <a:avLst/>
              <a:gdLst/>
              <a:ahLst/>
              <a:cxnLst/>
              <a:rect r="r" b="b" t="t" l="l"/>
              <a:pathLst>
                <a:path h="2950163" w="900602">
                  <a:moveTo>
                    <a:pt x="0" y="0"/>
                  </a:moveTo>
                  <a:lnTo>
                    <a:pt x="900602" y="0"/>
                  </a:lnTo>
                  <a:lnTo>
                    <a:pt x="900602" y="2950163"/>
                  </a:lnTo>
                  <a:lnTo>
                    <a:pt x="0" y="295016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00602" cy="3007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-3287359" y="4406266"/>
            <a:ext cx="9253734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5807" y="3750404"/>
            <a:ext cx="99634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Data Cleaning &amp; 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95807" y="1771931"/>
            <a:ext cx="99634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90900" y="1283463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b="true" sz="2221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90900" y="3216723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b="true" sz="2221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90900" y="5188083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b="true" sz="2221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0900" y="7180781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b="true" sz="2221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95807" y="5728876"/>
            <a:ext cx="99634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Gained Insights. Marketing Strategies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95807" y="7335874"/>
            <a:ext cx="99634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Conclusions &amp; Next Steps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65399" y="8465078"/>
            <a:ext cx="2357202" cy="793222"/>
            <a:chOff x="0" y="0"/>
            <a:chExt cx="3142936" cy="1057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720" t="-107276" r="-67190" b="-10727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358" t="-8499" r="-143148" b="-1036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68363" y="6423025"/>
            <a:ext cx="1312271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200" spc="32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DATA-DRIVEN MARKETING INSIGHTS FROM ROTTEN TOMATOES REVIEWS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902075"/>
            <a:ext cx="18288000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05" indent="-2159003" lvl="1">
              <a:lnSpc>
                <a:spcPts val="18400"/>
              </a:lnSpc>
              <a:buAutoNum type="arabicPeriod" startAt="1"/>
            </a:pPr>
            <a:r>
              <a:rPr lang="en-US" sz="20000" spc="-420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DATA COLLECTION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9893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10" r="0" b="2864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02366"/>
            <a:ext cx="8115300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DATA COLLECTION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14936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EXTRACTING AUDIENCE &amp; CRITICS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54350"/>
            <a:ext cx="8115300" cy="669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000000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Web Scraping - Rotten Tomatoes</a:t>
            </a:r>
          </a:p>
          <a:p>
            <a:pPr algn="just">
              <a:lnSpc>
                <a:spcPts val="2520"/>
              </a:lnSpc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Scraping Approach: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Selenium: Handles dynamic elements.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BeautifulSoup: Extract structured data from the HTML (critic names, publications, scores, and review texts).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Pagination &amp; Error Handling: Ensured up to 250 reviews per category (critics &amp; audience) while avoiding duplicates.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000000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Storing Data in MongoDB Atlas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Remote accessibility &amp; shareability.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Scalable for large datasets.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Secure with automatic backups.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60"/>
              </a:lnSpc>
            </a:pPr>
            <a:r>
              <a:rPr lang="en-US" b="true" sz="2300" spc="23">
                <a:solidFill>
                  <a:srgbClr val="000000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Database Structure</a:t>
            </a:r>
          </a:p>
          <a:p>
            <a:pPr algn="just">
              <a:lnSpc>
                <a:spcPts val="2520"/>
              </a:lnSpc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Each review is stored as an object containing: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Reviewer type (Critic/Audience)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Reviewer name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Publication (for critics only)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Date of review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Score (if available)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>
                <a:solidFill>
                  <a:srgbClr val="000000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Review text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68363" y="6423025"/>
            <a:ext cx="1312271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200" spc="32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DATA-DRIVEN MARKETING INSIGHTS FROM ROTTEN TOMATOES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902075"/>
            <a:ext cx="18288000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0"/>
              </a:lnSpc>
            </a:pPr>
            <a:r>
              <a:rPr lang="en-US" sz="20000" spc="-420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2. DATA CLEAN. &amp; PREP.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65399" y="8465078"/>
            <a:ext cx="2357202" cy="793222"/>
            <a:chOff x="0" y="0"/>
            <a:chExt cx="3142936" cy="105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720" t="-107276" r="-67190" b="-10727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358" t="-8499" r="-143148" b="-1036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36201"/>
            <a:ext cx="9954162" cy="575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Removing Duplicates &amp; Handling Missing Data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Duplicate Reviews: 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Used sets to track reviews that had already been seen. This prevents scraping the same review multiple times when paginating.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Handling Missing Scores (N/A Values): Some reviews don’t contain scores, so we filtered those out when analyzing numeric trends. Reviews with missing scores were still used for sentiment analysis to avoid data loss.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Extracting Key Metadata for Analysis</a:t>
            </a:r>
          </a:p>
          <a:p>
            <a:pPr algn="just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Dates: Converted raw date formats into structured ISO format (YYYY-MM-DD) for proper time-series analysis.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Publications: Extracted critic affiliations to analyze how different media outlets perceive the film.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Sentiment &amp; Scores: Used VADER to analyze sentiment for reviews.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Filtering Relevant Information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Keyword Filtering: </a:t>
            </a: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Removed generic words to focus on meaningful themes.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Targeted Analysis: Separated audience vs. critic perspectives to shape better marketing strategies.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13579" y="-216065"/>
            <a:ext cx="6724012" cy="10719130"/>
            <a:chOff x="0" y="0"/>
            <a:chExt cx="8965349" cy="1429217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923" t="0" r="2923" b="0"/>
            <a:stretch>
              <a:fillRect/>
            </a:stretch>
          </p:blipFill>
          <p:spPr>
            <a:xfrm flipH="false" flipV="false">
              <a:off x="0" y="0"/>
              <a:ext cx="8965349" cy="1429217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948074"/>
            <a:ext cx="12654054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DATA CLEANING &amp;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14936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ENSURING DATA QUALITY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68363" y="6423025"/>
            <a:ext cx="1312271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200" spc="32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DATA-DRIVEN MARKETING INSIGHTS FROM ROTTEN TOMATOES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902075"/>
            <a:ext cx="18288000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00"/>
              </a:lnSpc>
            </a:pPr>
            <a:r>
              <a:rPr lang="en-US" sz="20000" spc="-420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3. INSIGHTS &amp; STRATEGIES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65399" y="8465078"/>
            <a:ext cx="2357202" cy="793222"/>
            <a:chOff x="0" y="0"/>
            <a:chExt cx="3142936" cy="105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15127" y="107398"/>
              <a:ext cx="2027809" cy="842834"/>
            </a:xfrm>
            <a:custGeom>
              <a:avLst/>
              <a:gdLst/>
              <a:ahLst/>
              <a:cxnLst/>
              <a:rect r="r" b="b" t="t" l="l"/>
              <a:pathLst>
                <a:path h="842834" w="2027809">
                  <a:moveTo>
                    <a:pt x="0" y="0"/>
                  </a:moveTo>
                  <a:lnTo>
                    <a:pt x="2027809" y="0"/>
                  </a:lnTo>
                  <a:lnTo>
                    <a:pt x="2027809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720" t="-107276" r="-67190" b="-10727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9045" cy="1057630"/>
            </a:xfrm>
            <a:custGeom>
              <a:avLst/>
              <a:gdLst/>
              <a:ahLst/>
              <a:cxnLst/>
              <a:rect r="r" b="b" t="t" l="l"/>
              <a:pathLst>
                <a:path h="1057630" w="659045">
                  <a:moveTo>
                    <a:pt x="0" y="0"/>
                  </a:moveTo>
                  <a:lnTo>
                    <a:pt x="659045" y="0"/>
                  </a:lnTo>
                  <a:lnTo>
                    <a:pt x="659045" y="1057630"/>
                  </a:lnTo>
                  <a:lnTo>
                    <a:pt x="0" y="1057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8358" t="-8499" r="-143148" b="-1036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56923"/>
            <a:ext cx="8115300" cy="4341686"/>
          </a:xfrm>
          <a:custGeom>
            <a:avLst/>
            <a:gdLst/>
            <a:ahLst/>
            <a:cxnLst/>
            <a:rect r="r" b="b" t="t" l="l"/>
            <a:pathLst>
              <a:path h="4341686" w="8115300">
                <a:moveTo>
                  <a:pt x="0" y="0"/>
                </a:moveTo>
                <a:lnTo>
                  <a:pt x="8115300" y="0"/>
                </a:lnTo>
                <a:lnTo>
                  <a:pt x="8115300" y="4341685"/>
                </a:lnTo>
                <a:lnTo>
                  <a:pt x="0" y="4341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20319" y="2956923"/>
            <a:ext cx="8129481" cy="4532185"/>
          </a:xfrm>
          <a:custGeom>
            <a:avLst/>
            <a:gdLst/>
            <a:ahLst/>
            <a:cxnLst/>
            <a:rect r="r" b="b" t="t" l="l"/>
            <a:pathLst>
              <a:path h="4532185" w="8129481">
                <a:moveTo>
                  <a:pt x="0" y="0"/>
                </a:moveTo>
                <a:lnTo>
                  <a:pt x="8129481" y="0"/>
                </a:lnTo>
                <a:lnTo>
                  <a:pt x="8129481" y="4532185"/>
                </a:lnTo>
                <a:lnTo>
                  <a:pt x="0" y="453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5352"/>
            <a:ext cx="9525110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SENTIMENT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14936"/>
            <a:ext cx="81153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C6001E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HOW IS CONCLAVE PERCEIVED?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79583"/>
            <a:ext cx="1623060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 Audience Loves Fiennes &amp; Tucci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Verified audience sentiment is overwhelmingly positive toward Ralph Fiennes and Stanley Tucci, with scores peaking near 0.8.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Fans highlight their charismatic presence, reinforcing them as key promotional figures.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>
              <a:lnSpc>
                <a:spcPts val="2760"/>
              </a:lnSpc>
              <a:spcBef>
                <a:spcPct val="0"/>
              </a:spcBef>
            </a:pPr>
            <a:r>
              <a:rPr lang="en-US" b="true" sz="2300" spc="23" strike="noStrike" u="none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Critics Show a Balanced View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Top critics are more reserved, giving moderate sentiment scores to all actors.</a:t>
            </a:r>
          </a:p>
          <a:p>
            <a:pPr algn="just" marL="453390" indent="-226695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1" strike="noStrike" u="none">
                <a:solidFill>
                  <a:srgbClr val="FFFFFF">
                    <a:alpha val="81961"/>
                  </a:srgbClr>
                </a:solidFill>
                <a:latin typeface="TT Mussels"/>
                <a:ea typeface="TT Mussels"/>
                <a:cs typeface="TT Mussels"/>
                <a:sym typeface="TT Mussels"/>
              </a:rPr>
              <a:t>John Lithgow and Isabella Rossellini receive relatively higher sentiment from critics, making them stronger assets for critic-oriented campaigns.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3592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28904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80619" y="5267325"/>
            <a:ext cx="1208607" cy="13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8"/>
              </a:lnSpc>
              <a:spcBef>
                <a:spcPct val="0"/>
              </a:spcBef>
            </a:pPr>
            <a:r>
              <a:rPr lang="en-US" sz="10400" spc="-218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403330" y="5919198"/>
            <a:ext cx="969131" cy="969131"/>
          </a:xfrm>
          <a:custGeom>
            <a:avLst/>
            <a:gdLst/>
            <a:ahLst/>
            <a:cxnLst/>
            <a:rect r="r" b="b" t="t" l="l"/>
            <a:pathLst>
              <a:path h="969131" w="969131">
                <a:moveTo>
                  <a:pt x="0" y="0"/>
                </a:moveTo>
                <a:lnTo>
                  <a:pt x="969130" y="0"/>
                </a:lnTo>
                <a:lnTo>
                  <a:pt x="969130" y="969130"/>
                </a:lnTo>
                <a:lnTo>
                  <a:pt x="0" y="96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5906" y="6033744"/>
            <a:ext cx="925048" cy="740038"/>
          </a:xfrm>
          <a:custGeom>
            <a:avLst/>
            <a:gdLst/>
            <a:ahLst/>
            <a:cxnLst/>
            <a:rect r="r" b="b" t="t" l="l"/>
            <a:pathLst>
              <a:path h="740038" w="925048">
                <a:moveTo>
                  <a:pt x="0" y="0"/>
                </a:moveTo>
                <a:lnTo>
                  <a:pt x="925048" y="0"/>
                </a:lnTo>
                <a:lnTo>
                  <a:pt x="925048" y="740038"/>
                </a:lnTo>
                <a:lnTo>
                  <a:pt x="0" y="74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2733" y="6033744"/>
            <a:ext cx="887602" cy="740038"/>
          </a:xfrm>
          <a:custGeom>
            <a:avLst/>
            <a:gdLst/>
            <a:ahLst/>
            <a:cxnLst/>
            <a:rect r="r" b="b" t="t" l="l"/>
            <a:pathLst>
              <a:path h="740038" w="887602">
                <a:moveTo>
                  <a:pt x="0" y="0"/>
                </a:moveTo>
                <a:lnTo>
                  <a:pt x="887602" y="0"/>
                </a:lnTo>
                <a:lnTo>
                  <a:pt x="887602" y="740038"/>
                </a:lnTo>
                <a:lnTo>
                  <a:pt x="0" y="74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64287" y="6353147"/>
            <a:ext cx="420635" cy="420635"/>
          </a:xfrm>
          <a:custGeom>
            <a:avLst/>
            <a:gdLst/>
            <a:ahLst/>
            <a:cxnLst/>
            <a:rect r="r" b="b" t="t" l="l"/>
            <a:pathLst>
              <a:path h="420635" w="420635">
                <a:moveTo>
                  <a:pt x="0" y="0"/>
                </a:moveTo>
                <a:lnTo>
                  <a:pt x="420635" y="0"/>
                </a:lnTo>
                <a:lnTo>
                  <a:pt x="420635" y="420635"/>
                </a:lnTo>
                <a:lnTo>
                  <a:pt x="0" y="420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28291" y="6033744"/>
            <a:ext cx="714740" cy="698659"/>
          </a:xfrm>
          <a:custGeom>
            <a:avLst/>
            <a:gdLst/>
            <a:ahLst/>
            <a:cxnLst/>
            <a:rect r="r" b="b" t="t" l="l"/>
            <a:pathLst>
              <a:path h="698659" w="714740">
                <a:moveTo>
                  <a:pt x="0" y="0"/>
                </a:moveTo>
                <a:lnTo>
                  <a:pt x="714741" y="0"/>
                </a:lnTo>
                <a:lnTo>
                  <a:pt x="714741" y="698658"/>
                </a:lnTo>
                <a:lnTo>
                  <a:pt x="0" y="698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737306"/>
            <a:ext cx="18288000" cy="3239947"/>
            <a:chOff x="0" y="0"/>
            <a:chExt cx="24384000" cy="431992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2"/>
            <a:srcRect l="0" t="17904" r="0" b="70136"/>
            <a:stretch>
              <a:fillRect/>
            </a:stretch>
          </p:blipFill>
          <p:spPr>
            <a:xfrm flipH="false" flipV="false">
              <a:off x="0" y="0"/>
              <a:ext cx="24384000" cy="431992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0" y="1751153"/>
            <a:ext cx="18288000" cy="3239947"/>
            <a:chOff x="0" y="0"/>
            <a:chExt cx="4816593" cy="8533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853319"/>
            </a:xfrm>
            <a:custGeom>
              <a:avLst/>
              <a:gdLst/>
              <a:ahLst/>
              <a:cxnLst/>
              <a:rect r="r" b="b" t="t" l="l"/>
              <a:pathLst>
                <a:path h="853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3319"/>
                  </a:lnTo>
                  <a:lnTo>
                    <a:pt x="0" y="853319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816593" cy="91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449800" y="93916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C6001E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5689" y="6983413"/>
            <a:ext cx="4584412" cy="300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Social Proof &amp; Viral Trust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TikTok &amp; Instagram Fan Reactions: Launch a "</a:t>
            </a:r>
            <a:r>
              <a:rPr lang="en-US" sz="2100" i="true">
                <a:solidFill>
                  <a:srgbClr val="000000"/>
                </a:solidFill>
                <a:latin typeface="TT Mussels Italics"/>
                <a:ea typeface="TT Mussels Italics"/>
                <a:cs typeface="TT Mussels Italics"/>
                <a:sym typeface="TT Mussels Italics"/>
              </a:rPr>
              <a:t>Stanley &amp; Ralph’s Best Moments</a:t>
            </a: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" campaign, with the audience-favorite scenes.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Meme &amp; Quote Strategy: Share iconic quotes from their characters in a viral format.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9802" y="6983413"/>
            <a:ext cx="6286210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Actor-F</a:t>
            </a: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ocused Marketing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General Audience: Focus on Ralph Fiennes &amp; Stanley Tucci, using behind-the-scenes TikTok videos, Instagram Q&amp;As and Late Night Shows Appearances.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Critics &amp; Film Enthusiasts: Promote John Lithgow &amp; Isabella Rossellini in film analysis podcasts &amp; magazines like Sight &amp; Sound.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54468" y="6983413"/>
            <a:ext cx="5137843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Multi-Platform</a:t>
            </a:r>
            <a:r>
              <a:rPr lang="en-US" b="true" sz="2300" spc="23">
                <a:solidFill>
                  <a:srgbClr val="000000"/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 Strategy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YouTube Breakdown: Release a deep dive video “</a:t>
            </a:r>
            <a:r>
              <a:rPr lang="en-US" sz="2100" i="true" spc="21">
                <a:solidFill>
                  <a:srgbClr val="000000"/>
                </a:solidFill>
                <a:latin typeface="TT Mussels Italics"/>
                <a:ea typeface="TT Mussels Italics"/>
                <a:cs typeface="TT Mussels Italics"/>
                <a:sym typeface="TT Mussels Italics"/>
              </a:rPr>
              <a:t>Why Audiences Love Fiennes &amp; Tucci</a:t>
            </a: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”.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TT Mussels"/>
                <a:ea typeface="TT Mussels"/>
                <a:cs typeface="TT Mussels"/>
                <a:sym typeface="TT Mussels"/>
              </a:rPr>
              <a:t>Instagram Reel Series: Mini-videos comparing how audiences and critics perceive each actor.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90525"/>
            <a:ext cx="16230600" cy="180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94"/>
              </a:lnSpc>
              <a:spcBef>
                <a:spcPct val="0"/>
              </a:spcBef>
            </a:pPr>
            <a:r>
              <a:rPr lang="en-US" sz="14450" spc="-303">
                <a:solidFill>
                  <a:srgbClr val="C6001E"/>
                </a:solidFill>
                <a:latin typeface="AC Compacta"/>
                <a:ea typeface="AC Compacta"/>
                <a:cs typeface="AC Compacta"/>
                <a:sym typeface="AC Compacta"/>
              </a:rPr>
              <a:t>VIRAL TRUST &amp; STAR POWER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213632"/>
            <a:ext cx="162306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</a:pPr>
            <a:r>
              <a:rPr lang="en-US" b="true" sz="2499" spc="24">
                <a:solidFill>
                  <a:srgbClr val="FFFFFF">
                    <a:alpha val="81961"/>
                  </a:srgbClr>
                </a:solidFill>
                <a:latin typeface="TT Mussels Bold"/>
                <a:ea typeface="TT Mussels Bold"/>
                <a:cs typeface="TT Mussels Bold"/>
                <a:sym typeface="TT Mussels Bold"/>
              </a:rPr>
              <a:t>ENGAGING AUDIENCES &amp; CONVINCING CRITICS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231315" y="6175496"/>
            <a:ext cx="481765" cy="355302"/>
          </a:xfrm>
          <a:custGeom>
            <a:avLst/>
            <a:gdLst/>
            <a:ahLst/>
            <a:cxnLst/>
            <a:rect r="r" b="b" t="t" l="l"/>
            <a:pathLst>
              <a:path h="355302" w="481765">
                <a:moveTo>
                  <a:pt x="0" y="0"/>
                </a:moveTo>
                <a:lnTo>
                  <a:pt x="481765" y="0"/>
                </a:lnTo>
                <a:lnTo>
                  <a:pt x="481765" y="355302"/>
                </a:lnTo>
                <a:lnTo>
                  <a:pt x="0" y="355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DAGeLOC4fP0</dc:identifier>
  <dcterms:modified xsi:type="dcterms:W3CDTF">2011-08-01T06:04:30Z</dcterms:modified>
  <cp:revision>1</cp:revision>
  <dc:title>ASW. Oscars Conclave</dc:title>
</cp:coreProperties>
</file>